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26" r:id="rId2"/>
    <p:sldId id="257" r:id="rId3"/>
    <p:sldId id="258" r:id="rId4"/>
    <p:sldId id="361" r:id="rId5"/>
    <p:sldId id="269" r:id="rId6"/>
    <p:sldId id="369" r:id="rId7"/>
    <p:sldId id="360" r:id="rId8"/>
    <p:sldId id="370" r:id="rId9"/>
    <p:sldId id="349" r:id="rId10"/>
    <p:sldId id="334" r:id="rId11"/>
    <p:sldId id="355" r:id="rId12"/>
    <p:sldId id="333" r:id="rId13"/>
    <p:sldId id="336" r:id="rId14"/>
    <p:sldId id="371" r:id="rId15"/>
    <p:sldId id="335" r:id="rId16"/>
    <p:sldId id="356" r:id="rId17"/>
    <p:sldId id="357" r:id="rId18"/>
    <p:sldId id="358" r:id="rId19"/>
    <p:sldId id="339" r:id="rId20"/>
    <p:sldId id="340" r:id="rId21"/>
    <p:sldId id="345" r:id="rId22"/>
    <p:sldId id="354" r:id="rId23"/>
    <p:sldId id="346" r:id="rId24"/>
    <p:sldId id="341" r:id="rId25"/>
    <p:sldId id="343" r:id="rId26"/>
    <p:sldId id="372" r:id="rId27"/>
    <p:sldId id="344" r:id="rId28"/>
    <p:sldId id="347" r:id="rId29"/>
    <p:sldId id="362" r:id="rId30"/>
    <p:sldId id="363" r:id="rId31"/>
    <p:sldId id="364" r:id="rId32"/>
    <p:sldId id="365" r:id="rId33"/>
    <p:sldId id="366" r:id="rId34"/>
    <p:sldId id="359" r:id="rId35"/>
    <p:sldId id="367" r:id="rId36"/>
    <p:sldId id="373" r:id="rId37"/>
    <p:sldId id="374" r:id="rId38"/>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7" autoAdjust="0"/>
  </p:normalViewPr>
  <p:slideViewPr>
    <p:cSldViewPr>
      <p:cViewPr varScale="1">
        <p:scale>
          <a:sx n="59" d="100"/>
          <a:sy n="59" d="100"/>
        </p:scale>
        <p:origin x="346" y="58"/>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模型的训练数据与测试数据采集自不同的人（与之相对的是</a:t>
            </a:r>
            <a:r>
              <a:rPr lang="zh-CN" altLang="en-US" sz="1200" b="1" i="0" kern="1200" dirty="0">
                <a:solidFill>
                  <a:schemeClr val="tx1"/>
                </a:solidFill>
                <a:effectLst/>
                <a:latin typeface="+mn-lt"/>
                <a:ea typeface="+mn-ea"/>
                <a:cs typeface="+mn-cs"/>
              </a:rPr>
              <a:t>个性化视线估计</a:t>
            </a:r>
            <a:r>
              <a:rPr lang="zh-CN" altLang="en-US" sz="1200" b="0" i="0" kern="1200" dirty="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9</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28</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背景，数据集标注的问题</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35</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刁钻的角度和光照</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36</a:t>
            </a:fld>
            <a:endParaRPr lang="zh-CN" altLang="en-US"/>
          </a:p>
        </p:txBody>
      </p:sp>
    </p:spTree>
    <p:extLst>
      <p:ext uri="{BB962C8B-B14F-4D97-AF65-F5344CB8AC3E}">
        <p14:creationId xmlns:p14="http://schemas.microsoft.com/office/powerpoint/2010/main" val="64159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37</a:t>
            </a:fld>
            <a:endParaRPr lang="zh-CN" altLang="en-US"/>
          </a:p>
        </p:txBody>
      </p:sp>
    </p:spTree>
    <p:extLst>
      <p:ext uri="{BB962C8B-B14F-4D97-AF65-F5344CB8AC3E}">
        <p14:creationId xmlns:p14="http://schemas.microsoft.com/office/powerpoint/2010/main" val="107830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上面两个工作都以单眼图像为输入，没有充分利用双眼的互补信息。北航博士</a:t>
            </a:r>
            <a:r>
              <a:rPr lang="en-US" altLang="zh-CN" sz="1200" b="0" i="0" kern="1200" dirty="0" err="1">
                <a:solidFill>
                  <a:schemeClr val="tx1"/>
                </a:solidFill>
                <a:effectLst/>
                <a:latin typeface="+mn-lt"/>
                <a:ea typeface="+mn-ea"/>
                <a:cs typeface="+mn-cs"/>
              </a:rPr>
              <a:t>Yihua</a:t>
            </a:r>
            <a:r>
              <a:rPr lang="en-US" altLang="zh-CN" sz="1200" b="0" i="0" kern="1200" dirty="0">
                <a:solidFill>
                  <a:schemeClr val="tx1"/>
                </a:solidFill>
                <a:effectLst/>
                <a:latin typeface="+mn-lt"/>
                <a:ea typeface="+mn-ea"/>
                <a:cs typeface="+mn-cs"/>
              </a:rPr>
              <a:t> Cheng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ECCV 2018</a:t>
            </a:r>
            <a:r>
              <a:rPr lang="zh-CN" altLang="en-US" sz="1200" b="0" i="0" kern="1200" dirty="0">
                <a:solidFill>
                  <a:schemeClr val="tx1"/>
                </a:solidFill>
                <a:effectLst/>
                <a:latin typeface="+mn-lt"/>
                <a:ea typeface="+mn-ea"/>
                <a:cs typeface="+mn-cs"/>
              </a:rPr>
              <a:t>上提出了一个基于双眼的非对称回归方法。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a:solidFill>
                  <a:schemeClr val="tx1"/>
                </a:solidFill>
                <a:effectLst/>
                <a:latin typeface="+mn-lt"/>
                <a:ea typeface="+mn-ea"/>
                <a:cs typeface="+mn-cs"/>
              </a:rPr>
              <a:t>AR-Net</a:t>
            </a:r>
            <a:r>
              <a:rPr lang="zh-CN" altLang="en-US" sz="1200" b="0" i="0" kern="1200" dirty="0">
                <a:solidFill>
                  <a:schemeClr val="tx1"/>
                </a:solidFill>
                <a:effectLst/>
                <a:latin typeface="+mn-lt"/>
                <a:ea typeface="+mn-ea"/>
                <a:cs typeface="+mn-cs"/>
              </a:rPr>
              <a:t>训练中应该赋予这只眼睛对应的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更大的权重。该工作在</a:t>
            </a:r>
            <a:r>
              <a:rPr lang="en-US" altLang="zh-CN" sz="1200" b="0"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数据集上取得了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度的误差。</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（非对称回归）训练，</a:t>
            </a:r>
            <a:r>
              <a:rPr lang="en-US" altLang="zh-CN" sz="1200" b="0" i="0" kern="1200" dirty="0">
                <a:solidFill>
                  <a:schemeClr val="tx1"/>
                </a:solidFill>
                <a:effectLst/>
                <a:latin typeface="+mn-lt"/>
                <a:ea typeface="+mn-ea"/>
                <a:cs typeface="+mn-cs"/>
              </a:rPr>
              <a:t>e-net</a:t>
            </a:r>
            <a:r>
              <a:rPr lang="zh-CN" altLang="en-US" sz="1200" b="0" i="0" kern="1200" dirty="0">
                <a:solidFill>
                  <a:schemeClr val="tx1"/>
                </a:solidFill>
                <a:effectLst/>
                <a:latin typeface="+mn-lt"/>
                <a:ea typeface="+mn-ea"/>
                <a:cs typeface="+mn-cs"/>
              </a:rPr>
              <a:t>（评估）用来求权重，对</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进行加权计算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双目独立特征和双目联合特征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当左眼更容易活得更高的精度，就让左眼的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14</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a:solidFill>
                  <a:schemeClr val="tx1"/>
                </a:solidFill>
                <a:effectLst/>
                <a:latin typeface="+mn-lt"/>
                <a:ea typeface="+mn-ea"/>
                <a:cs typeface="+mn-cs"/>
              </a:rPr>
              <a:t>64x64</a:t>
            </a:r>
            <a:r>
              <a:rPr lang="zh-CN" altLang="en-US" sz="1200" b="0" i="0" kern="1200" dirty="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a:solidFill>
                  <a:schemeClr val="tx1"/>
                </a:solidFill>
                <a:effectLst/>
                <a:latin typeface="+mn-lt"/>
                <a:ea typeface="+mn-ea"/>
                <a:cs typeface="+mn-cs"/>
              </a:rPr>
              <a:t>光照更强的一边，热力图中眼部与其他区域的连通性更强</a:t>
            </a:r>
            <a:r>
              <a:rPr lang="zh-CN" altLang="en-US" sz="1200" b="0" i="0" kern="1200" dirty="0">
                <a:solidFill>
                  <a:schemeClr val="tx1"/>
                </a:solidFill>
                <a:effectLst/>
                <a:latin typeface="+mn-lt"/>
                <a:ea typeface="+mn-ea"/>
                <a:cs typeface="+mn-cs"/>
              </a:rPr>
              <a:t>。同时在各种光照下，空间权重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通过实验发现，当目标的</a:t>
            </a:r>
            <a:r>
              <a:rPr lang="zh-CN" altLang="en-US" sz="1200" b="1" i="0" kern="1200" dirty="0">
                <a:solidFill>
                  <a:schemeClr val="tx1"/>
                </a:solidFill>
                <a:effectLst/>
                <a:latin typeface="+mn-lt"/>
                <a:ea typeface="+mn-ea"/>
                <a:cs typeface="+mn-cs"/>
              </a:rPr>
              <a:t>视线方线越平直时，眼部的热度越高</a:t>
            </a:r>
            <a:r>
              <a:rPr lang="zh-CN" altLang="en-US" sz="1200" b="0" i="0" kern="1200" dirty="0">
                <a:solidFill>
                  <a:schemeClr val="tx1"/>
                </a:solidFill>
                <a:effectLst/>
                <a:latin typeface="+mn-lt"/>
                <a:ea typeface="+mn-ea"/>
                <a:cs typeface="+mn-cs"/>
              </a:rPr>
              <a:t>。而</a:t>
            </a:r>
            <a:r>
              <a:rPr lang="zh-CN" altLang="en-US" sz="1200" b="1" i="0" kern="1200" dirty="0">
                <a:solidFill>
                  <a:schemeClr val="tx1"/>
                </a:solidFill>
                <a:effectLst/>
                <a:latin typeface="+mn-lt"/>
                <a:ea typeface="+mn-ea"/>
                <a:cs typeface="+mn-cs"/>
              </a:rPr>
              <a:t>视线方向越偏时，热度则明显的朝面部其他部分分散</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这部分使用了头部姿态分布更广的</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数据集。实验发现，当</a:t>
            </a:r>
            <a:r>
              <a:rPr lang="zh-CN" altLang="en-US" sz="1200" b="1" i="0" kern="1200" dirty="0">
                <a:solidFill>
                  <a:schemeClr val="tx1"/>
                </a:solidFill>
                <a:effectLst/>
                <a:latin typeface="+mn-lt"/>
                <a:ea typeface="+mn-ea"/>
                <a:cs typeface="+mn-cs"/>
              </a:rPr>
              <a:t>头部姿态极端偏时，面部其他区域对视线检测的帮助尤为明显</a:t>
            </a:r>
            <a:r>
              <a:rPr lang="zh-CN" altLang="en-US" sz="1200" b="0" i="0" kern="1200" dirty="0">
                <a:solidFill>
                  <a:schemeClr val="tx1"/>
                </a:solidFill>
                <a:effectLst/>
                <a:latin typeface="+mn-lt"/>
                <a:ea typeface="+mn-ea"/>
                <a:cs typeface="+mn-cs"/>
              </a:rPr>
              <a:t>。此外，</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数据集上的热度相比</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，明显的朝面部周围分散，可能证明在</a:t>
            </a:r>
            <a:r>
              <a:rPr lang="zh-CN" altLang="en-US" sz="1200" b="1" i="0" kern="1200" dirty="0">
                <a:solidFill>
                  <a:schemeClr val="tx1"/>
                </a:solidFill>
                <a:effectLst/>
                <a:latin typeface="+mn-lt"/>
                <a:ea typeface="+mn-ea"/>
                <a:cs typeface="+mn-cs"/>
              </a:rPr>
              <a:t>低分辨率的情况下，使用完整面部图像有更大优势</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a:solidFill>
                  <a:schemeClr val="tx1"/>
                </a:solidFill>
                <a:effectLst/>
                <a:latin typeface="+mn-lt"/>
                <a:ea typeface="+mn-ea"/>
                <a:cs typeface="+mn-cs"/>
              </a:rPr>
              <a:t>pad</a:t>
            </a:r>
            <a:r>
              <a:rPr lang="zh-CN" altLang="en-US" sz="1200" b="0" i="0" kern="1200" dirty="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眼角位置坐标不仅直接提供了眼睛位置信息，同时又暗含</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信息（眼角间距越小，</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越大，反之头部越正）。实验结果表明，这个精简后的模型在</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上的误差为</a:t>
            </a:r>
            <a:r>
              <a:rPr lang="en-US" altLang="zh-CN" sz="1200" b="0" i="0" kern="1200" dirty="0">
                <a:solidFill>
                  <a:schemeClr val="tx1"/>
                </a:solidFill>
                <a:effectLst/>
                <a:latin typeface="+mn-lt"/>
                <a:ea typeface="+mn-ea"/>
                <a:cs typeface="+mn-cs"/>
              </a:rPr>
              <a:t>1.78cm</a:t>
            </a:r>
            <a:r>
              <a:rPr lang="zh-CN" altLang="en-US" sz="1200" b="0" i="0" kern="1200" dirty="0">
                <a:solidFill>
                  <a:schemeClr val="tx1"/>
                </a:solidFill>
                <a:effectLst/>
                <a:latin typeface="+mn-lt"/>
                <a:ea typeface="+mn-ea"/>
                <a:cs typeface="+mn-cs"/>
              </a:rPr>
              <a:t>，与原始模型的精度相差无几。同时，该模型在</a:t>
            </a:r>
            <a:r>
              <a:rPr lang="en-US" altLang="zh-CN" sz="1200" b="0" i="0" kern="1200" dirty="0">
                <a:solidFill>
                  <a:schemeClr val="tx1"/>
                </a:solidFill>
                <a:effectLst/>
                <a:latin typeface="+mn-lt"/>
                <a:ea typeface="+mn-ea"/>
                <a:cs typeface="+mn-cs"/>
              </a:rPr>
              <a:t>Google Pixel 2 Phone</a:t>
            </a:r>
            <a:r>
              <a:rPr lang="zh-CN" altLang="en-US" sz="1200" b="0" i="0" kern="1200" dirty="0">
                <a:solidFill>
                  <a:schemeClr val="tx1"/>
                </a:solidFill>
                <a:effectLst/>
                <a:latin typeface="+mn-lt"/>
                <a:ea typeface="+mn-ea"/>
                <a:cs typeface="+mn-cs"/>
              </a:rPr>
              <a:t>的处理速度达到</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2020-10-22</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2020-10-22</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a:t>精度：</a:t>
            </a:r>
            <a:r>
              <a:rPr lang="en-US" altLang="zh-CN" dirty="0"/>
              <a:t>6.3°</a:t>
            </a:r>
            <a:endParaRPr lang="zh-CN" altLang="en-US"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a:t>精度：</a:t>
            </a:r>
            <a:r>
              <a:rPr lang="en-US" altLang="zh-CN" dirty="0"/>
              <a:t>5.4°</a:t>
            </a:r>
            <a:endParaRPr lang="zh-CN" altLang="en-US" dirty="0"/>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Gaze Estimation via Evaluation-Guided Asymmetric Regression</a:t>
            </a: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a:t>双眼 不对称回归</a:t>
            </a:r>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a:t>MPIIGaze</a:t>
            </a:r>
            <a:r>
              <a:rPr lang="en-US" altLang="zh-CN" dirty="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a:t>前提假设：获得头部姿态</a:t>
            </a:r>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Introduction</a:t>
            </a: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数据集的标注本身有问题，影响了正确率的提升</a:t>
            </a:r>
            <a:endParaRPr lang="en-US" altLang="zh-CN" dirty="0"/>
          </a:p>
          <a:p>
            <a:r>
              <a:rPr lang="en-US" altLang="zh-CN" dirty="0"/>
              <a:t>3.</a:t>
            </a:r>
            <a:r>
              <a:rPr lang="zh-CN" altLang="en-US" dirty="0"/>
              <a:t>泛化能力差，不同数据集上效果不同</a:t>
            </a:r>
          </a:p>
        </p:txBody>
      </p:sp>
      <p:pic>
        <p:nvPicPr>
          <p:cNvPr id="2" name="图片 1">
            <a:extLst>
              <a:ext uri="{FF2B5EF4-FFF2-40B4-BE49-F238E27FC236}">
                <a16:creationId xmlns:a16="http://schemas.microsoft.com/office/drawing/2014/main" id="{C8AFC154-759C-43BF-B415-5402AFF5FE07}"/>
              </a:ext>
            </a:extLst>
          </p:cNvPr>
          <p:cNvPicPr>
            <a:picLocks noChangeAspect="1"/>
          </p:cNvPicPr>
          <p:nvPr/>
        </p:nvPicPr>
        <p:blipFill>
          <a:blip r:embed="rId2"/>
          <a:stretch>
            <a:fillRect/>
          </a:stretch>
        </p:blipFill>
        <p:spPr>
          <a:xfrm>
            <a:off x="1546598" y="2896580"/>
            <a:ext cx="6050804" cy="1737511"/>
          </a:xfrm>
          <a:prstGeom prst="rect">
            <a:avLst/>
          </a:prstGeom>
        </p:spPr>
      </p:pic>
      <p:sp>
        <p:nvSpPr>
          <p:cNvPr id="3" name="文本框 2">
            <a:extLst>
              <a:ext uri="{FF2B5EF4-FFF2-40B4-BE49-F238E27FC236}">
                <a16:creationId xmlns:a16="http://schemas.microsoft.com/office/drawing/2014/main" id="{7070F778-385C-4F89-9F1C-F130D24B8EDF}"/>
              </a:ext>
            </a:extLst>
          </p:cNvPr>
          <p:cNvSpPr txBox="1"/>
          <p:nvPr/>
        </p:nvSpPr>
        <p:spPr>
          <a:xfrm>
            <a:off x="5112060" y="4670056"/>
            <a:ext cx="3744416" cy="646331"/>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ETH-</a:t>
            </a:r>
            <a:r>
              <a:rPr lang="en-US" altLang="zh-CN" sz="1200" dirty="0" err="1">
                <a:latin typeface="Times New Roman" panose="02020603050405020304" pitchFamily="18" charset="0"/>
                <a:cs typeface="Times New Roman" panose="02020603050405020304" pitchFamily="18" charset="0"/>
              </a:rPr>
              <a:t>XGaze</a:t>
            </a:r>
            <a:r>
              <a:rPr lang="en-US" altLang="zh-CN" sz="1200" dirty="0">
                <a:latin typeface="Times New Roman" panose="02020603050405020304" pitchFamily="18" charset="0"/>
                <a:cs typeface="Times New Roman" panose="02020603050405020304" pitchFamily="18" charset="0"/>
              </a:rPr>
              <a:t>: A Large Scale Dataset for Gaze Estimation under Extreme Head Pose and Gaze Variation</a:t>
            </a: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a:t>无监督</a:t>
            </a:r>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a:t>GAN</a:t>
            </a:r>
            <a:endParaRPr lang="zh-CN" altLang="en-US" dirty="0"/>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a:t>个性化</a:t>
            </a:r>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a:t>线性映射</a:t>
            </a:r>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a:t>视线偏差</a:t>
            </a:r>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a:t>个性化</a:t>
            </a:r>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1028" name="Picture 4" descr="Teaser-Picture">
            <a:extLst>
              <a:ext uri="{FF2B5EF4-FFF2-40B4-BE49-F238E27FC236}">
                <a16:creationId xmlns:a16="http://schemas.microsoft.com/office/drawing/2014/main" id="{FF2E7D79-3A2F-4C0F-8371-1BEEA814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528428"/>
            <a:ext cx="7740352" cy="258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17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2" name="图片 1">
            <a:extLst>
              <a:ext uri="{FF2B5EF4-FFF2-40B4-BE49-F238E27FC236}">
                <a16:creationId xmlns:a16="http://schemas.microsoft.com/office/drawing/2014/main" id="{8A13C9AA-9AAC-4B9D-B972-7A3FC0449168}"/>
              </a:ext>
            </a:extLst>
          </p:cNvPr>
          <p:cNvPicPr>
            <a:picLocks noChangeAspect="1"/>
          </p:cNvPicPr>
          <p:nvPr/>
        </p:nvPicPr>
        <p:blipFill>
          <a:blip r:embed="rId3"/>
          <a:stretch>
            <a:fillRect/>
          </a:stretch>
        </p:blipFill>
        <p:spPr>
          <a:xfrm>
            <a:off x="755576" y="1636440"/>
            <a:ext cx="6843353" cy="2194750"/>
          </a:xfrm>
          <a:prstGeom prst="rect">
            <a:avLst/>
          </a:prstGeom>
        </p:spPr>
      </p:pic>
    </p:spTree>
    <p:extLst>
      <p:ext uri="{BB962C8B-B14F-4D97-AF65-F5344CB8AC3E}">
        <p14:creationId xmlns:p14="http://schemas.microsoft.com/office/powerpoint/2010/main" val="413328735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zh-CN" altLang="en-US" sz="2400" dirty="0"/>
              <a:t>以眼睛图像或人脸图像为处理对象，估算人的视线方向或注视点位置</a:t>
            </a:r>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a:t>注视点估计</a:t>
            </a:r>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a:t>视线估计</a:t>
            </a: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TotalTime>
  <Words>1431</Words>
  <Application>Microsoft Office PowerPoint</Application>
  <PresentationFormat>自定义</PresentationFormat>
  <Paragraphs>147</Paragraphs>
  <Slides>37</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Adobe Gothic Std B</vt:lpstr>
      <vt:lpstr>-apple-system</vt:lpstr>
      <vt:lpstr>Kozuka Gothic Pr6N H</vt:lpstr>
      <vt:lpstr>博洋行书 7000</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393</cp:revision>
  <dcterms:created xsi:type="dcterms:W3CDTF">2017-03-25T02:22:00Z</dcterms:created>
  <dcterms:modified xsi:type="dcterms:W3CDTF">2020-10-21T16:35:33Z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